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2.xml" ContentType="application/vnd.openxmlformats-officedocument.presentationml.slide+xml"/>
  <Override PartName="/ppt/slides/slide37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24384000" cy="13716000"/>
  <p:notesSz cx="6858000" cy="9144000"/>
  <p:embeddedFontLst>
    <p:embeddedFont>
      <p:font typeface="Gill Sans" charset="0"/>
      <p:regular r:id="rId43"/>
      <p:bold r:id="rId44"/>
    </p:embeddedFont>
    <p:embeddedFont>
      <p:font typeface="Calibri" pitchFamily="34" charset="0"/>
      <p:regular r:id="rId45"/>
      <p:bold r:id="rId46"/>
      <p:italic r:id="rId47"/>
      <p:boldItalic r:id="rId48"/>
    </p:embeddedFont>
    <p:embeddedFont>
      <p:font typeface="Helvetica Neue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lreWPwNrhpVau+mK1RBiK7QPD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-234" y="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63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91555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58bb676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58bb6767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58bb676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58bb67670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58bb6767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58bb67670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58bb676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58bb67670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58bb6767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58bb67670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58bb676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58bb67670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5a0624c5b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c5a0624c5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5a0624c5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5a0624c5b_1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5a0624c5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5a0624c5b_1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5a0624c5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5a0624c5b_1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5a0624c5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5a0624c5b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5a0624c5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5a0624c5b_1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 txBox="1">
            <a:spLocks noGrp="1"/>
          </p:cNvSpPr>
          <p:nvPr>
            <p:ph type="body" idx="1"/>
          </p:nvPr>
        </p:nvSpPr>
        <p:spPr>
          <a:xfrm>
            <a:off x="1676400" y="10845298"/>
            <a:ext cx="21031199" cy="138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8500"/>
              <a:buFont typeface="Arial"/>
              <a:buNone/>
              <a:defRPr sz="8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body" idx="2"/>
          </p:nvPr>
        </p:nvSpPr>
        <p:spPr>
          <a:xfrm>
            <a:off x="1676400" y="7094538"/>
            <a:ext cx="21031199" cy="375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D966"/>
              </a:buClr>
              <a:buSzPts val="12000"/>
              <a:buNone/>
              <a:defRPr sz="12000" cap="none">
                <a:solidFill>
                  <a:srgbClr val="FFD966"/>
                </a:solidFill>
              </a:defRPr>
            </a:lvl1pPr>
            <a:lvl2pPr marL="914400" lvl="1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Char char="•"/>
              <a:defRPr>
                <a:solidFill>
                  <a:schemeClr val="accen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4pPr>
            <a:lvl5pPr marL="2286000" lvl="4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0"/>
          <p:cNvSpPr>
            <a:spLocks noGrp="1"/>
          </p:cNvSpPr>
          <p:nvPr>
            <p:ph type="pic" idx="2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1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s and Outcomes">
  <p:cSld name="Goals and Outcome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title"/>
          </p:nvPr>
        </p:nvSpPr>
        <p:spPr>
          <a:xfrm>
            <a:off x="1676400" y="105786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2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/>
          <p:nvPr/>
        </p:nvSpPr>
        <p:spPr>
          <a:xfrm>
            <a:off x="13454825" y="3658325"/>
            <a:ext cx="2611292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9B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8C9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Outcomes</a:t>
            </a:r>
            <a:endParaRPr sz="4000" b="1" i="0" u="none" strike="noStrike" cap="none">
              <a:solidFill>
                <a:srgbClr val="8C919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4;p32"/>
          <p:cNvSpPr txBox="1"/>
          <p:nvPr/>
        </p:nvSpPr>
        <p:spPr>
          <a:xfrm>
            <a:off x="1752109" y="3658325"/>
            <a:ext cx="1527662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9B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8C9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Goals</a:t>
            </a:r>
            <a:endParaRPr sz="4000" b="1" i="0" u="none" strike="noStrike" cap="none">
              <a:solidFill>
                <a:srgbClr val="8C919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32"/>
          <p:cNvSpPr/>
          <p:nvPr/>
        </p:nvSpPr>
        <p:spPr>
          <a:xfrm>
            <a:off x="1752108" y="4475797"/>
            <a:ext cx="9438184" cy="12736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6;p32"/>
          <p:cNvSpPr/>
          <p:nvPr/>
        </p:nvSpPr>
        <p:spPr>
          <a:xfrm>
            <a:off x="13454823" y="4480560"/>
            <a:ext cx="9438184" cy="12736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2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21757273" y="11032377"/>
            <a:ext cx="2626730" cy="268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2"/>
          <p:cNvSpPr txBox="1">
            <a:spLocks noGrp="1"/>
          </p:cNvSpPr>
          <p:nvPr>
            <p:ph type="body" idx="1"/>
          </p:nvPr>
        </p:nvSpPr>
        <p:spPr>
          <a:xfrm>
            <a:off x="1752108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body" idx="2"/>
          </p:nvPr>
        </p:nvSpPr>
        <p:spPr>
          <a:xfrm>
            <a:off x="13454823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/>
          <p:nvPr/>
        </p:nvSpPr>
        <p:spPr>
          <a:xfrm>
            <a:off x="12129796" y="0"/>
            <a:ext cx="12254203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2129796" y="0"/>
            <a:ext cx="12254203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marL="3200400" lvl="6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marL="3657600" lvl="7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marL="4114800" lvl="8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>
            <a:endParaRPr/>
          </a:p>
        </p:txBody>
      </p:sp>
      <p:sp>
        <p:nvSpPr>
          <p:cNvPr id="24" name="Google Shape;24;p33"/>
          <p:cNvSpPr/>
          <p:nvPr/>
        </p:nvSpPr>
        <p:spPr>
          <a:xfrm>
            <a:off x="1752108" y="5586815"/>
            <a:ext cx="8973592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" name="Google Shape;25;p33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4693243" y="403083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3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TypeA">
  <p:cSld name="Big Picture TypeA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Google Shape;31;p35"/>
          <p:cNvSpPr/>
          <p:nvPr/>
        </p:nvSpPr>
        <p:spPr>
          <a:xfrm>
            <a:off x="1400175" y="-1"/>
            <a:ext cx="7765125" cy="13716002"/>
          </a:xfrm>
          <a:prstGeom prst="rect">
            <a:avLst/>
          </a:prstGeom>
          <a:solidFill>
            <a:srgbClr val="FFD966">
              <a:alpha val="76862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" name="Google Shape;32;p35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3969372" y="386276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5"/>
          <p:cNvSpPr txBox="1">
            <a:spLocks noGrp="1"/>
          </p:cNvSpPr>
          <p:nvPr>
            <p:ph type="body" idx="1"/>
          </p:nvPr>
        </p:nvSpPr>
        <p:spPr>
          <a:xfrm>
            <a:off x="2003755" y="4183930"/>
            <a:ext cx="6557962" cy="913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 cap="none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292929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1676400" y="7550515"/>
            <a:ext cx="21031199" cy="221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1676400" y="4488288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Helvetica Neue"/>
              <a:buNone/>
              <a:defRPr sz="8000" b="1" i="0" u="none" strike="noStrike" cap="none">
                <a:solidFill>
                  <a:srgbClr val="FFD9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Content Slide">
  <p:cSld name="Small Content Slide">
    <p:bg>
      <p:bgPr>
        <a:solidFill>
          <a:srgbClr val="F3F3F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/>
          <p:nvPr/>
        </p:nvSpPr>
        <p:spPr>
          <a:xfrm>
            <a:off x="2154252" y="0"/>
            <a:ext cx="8364042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37"/>
          <p:cNvSpPr/>
          <p:nvPr/>
        </p:nvSpPr>
        <p:spPr>
          <a:xfrm>
            <a:off x="2869459" y="4480560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1"/>
          </p:nvPr>
        </p:nvSpPr>
        <p:spPr>
          <a:xfrm>
            <a:off x="2869459" y="2178424"/>
            <a:ext cx="7008270" cy="20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 b="1" cap="none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2"/>
          </p:nvPr>
        </p:nvSpPr>
        <p:spPr>
          <a:xfrm>
            <a:off x="2869460" y="4719918"/>
            <a:ext cx="7008270" cy="899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" name="Google Shape;42;p37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21757270" y="11032375"/>
            <a:ext cx="2626729" cy="2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2503356" y="12751358"/>
            <a:ext cx="4659444" cy="69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8077200" y="12751358"/>
            <a:ext cx="8229600" cy="69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17221203" y="12751358"/>
            <a:ext cx="5638798" cy="69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TypeB">
  <p:cSld name="Big Picture TypeB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/>
          <p:nvPr/>
        </p:nvSpPr>
        <p:spPr>
          <a:xfrm rot="10800000" flipH="1">
            <a:off x="3" y="0"/>
            <a:ext cx="15079790" cy="13716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3F3F3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endParaRPr sz="36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9"/>
          <p:cNvSpPr/>
          <p:nvPr/>
        </p:nvSpPr>
        <p:spPr>
          <a:xfrm rot="10800000" flipH="1">
            <a:off x="1" y="0"/>
            <a:ext cx="14185970" cy="13716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endParaRPr sz="36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39"/>
          <p:cNvSpPr/>
          <p:nvPr/>
        </p:nvSpPr>
        <p:spPr>
          <a:xfrm>
            <a:off x="756714" y="4841453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" name="Google Shape;53;p39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2910162" y="387999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756714" y="387999"/>
            <a:ext cx="9395380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body" idx="1"/>
          </p:nvPr>
        </p:nvSpPr>
        <p:spPr>
          <a:xfrm>
            <a:off x="756714" y="5233467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Helvetica Neue"/>
              <a:buNone/>
              <a:defRPr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1676400" y="10845298"/>
            <a:ext cx="21031200" cy="13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Font typeface="Arial"/>
              <a:buNone/>
            </a:pPr>
            <a:r>
              <a:rPr lang="en-US"/>
              <a:t>Introduction to Blueprints</a:t>
            </a:r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body" idx="2"/>
          </p:nvPr>
        </p:nvSpPr>
        <p:spPr>
          <a:xfrm>
            <a:off x="1676400" y="7094538"/>
            <a:ext cx="21031200" cy="29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2000"/>
              <a:buNone/>
            </a:pPr>
            <a:r>
              <a:rPr lang="en-US"/>
              <a:t>LECTURE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 txBox="1">
            <a:spLocks noGrp="1"/>
          </p:cNvSpPr>
          <p:nvPr>
            <p:ph type="body" idx="1"/>
          </p:nvPr>
        </p:nvSpPr>
        <p:spPr>
          <a:xfrm>
            <a:off x="1676400" y="7550515"/>
            <a:ext cx="21031199" cy="221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1676400" y="4488288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Helvetica Neue"/>
              <a:buNone/>
            </a:pPr>
            <a:r>
              <a:rPr lang="en-US"/>
              <a:t>BLUEPRINT EDITOR INTERFACE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 txBox="1">
            <a:spLocks noGrp="1"/>
          </p:cNvSpPr>
          <p:nvPr>
            <p:ph type="body" idx="1"/>
          </p:nvPr>
        </p:nvSpPr>
        <p:spPr>
          <a:xfrm>
            <a:off x="2869459" y="2178424"/>
            <a:ext cx="7008270" cy="20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</a:pPr>
            <a:r>
              <a:rPr lang="en-US"/>
              <a:t>BLUEPRINT EDITOR: OVERVIEW</a:t>
            </a:r>
            <a:endParaRPr/>
          </a:p>
        </p:txBody>
      </p:sp>
      <p:sp>
        <p:nvSpPr>
          <p:cNvPr id="234" name="Google Shape;234;p11"/>
          <p:cNvSpPr txBox="1">
            <a:spLocks noGrp="1"/>
          </p:cNvSpPr>
          <p:nvPr>
            <p:ph type="body" idx="2"/>
          </p:nvPr>
        </p:nvSpPr>
        <p:spPr>
          <a:xfrm>
            <a:off x="2869459" y="4846320"/>
            <a:ext cx="7008270" cy="899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To open the </a:t>
            </a:r>
            <a:r>
              <a:rPr lang="en-US" sz="2800" b="1"/>
              <a:t>Blueprint Editor</a:t>
            </a:r>
            <a:r>
              <a:rPr lang="en-US" sz="2800"/>
              <a:t>, double-click on a Blueprint or right-click and choose “</a:t>
            </a:r>
            <a:r>
              <a:rPr lang="en-US" sz="2800" b="1"/>
              <a:t>Edit...</a:t>
            </a:r>
            <a:r>
              <a:rPr lang="en-US" sz="2800"/>
              <a:t>”.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main parts of the Blueprint Editor,</a:t>
            </a:r>
            <a:r>
              <a:rPr lang="en-US" sz="2800" b="1"/>
              <a:t> </a:t>
            </a:r>
            <a:r>
              <a:rPr lang="en-US" sz="2800"/>
              <a:t>highlighted in the image to the right, are as follows:</a:t>
            </a:r>
            <a:endParaRPr sz="2800"/>
          </a:p>
          <a:p>
            <a:pPr marL="514350" lvl="0" indent="-5143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arabicPeriod"/>
            </a:pPr>
            <a:r>
              <a:rPr lang="en-US" sz="2800"/>
              <a:t>Toolbar</a:t>
            </a: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arabicPeriod"/>
            </a:pPr>
            <a:r>
              <a:rPr lang="en-US" sz="2800"/>
              <a:t>Components panel</a:t>
            </a:r>
            <a:endParaRPr sz="2800"/>
          </a:p>
          <a:p>
            <a:pPr marL="514350" lvl="0" indent="-5143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arabicPeriod"/>
            </a:pPr>
            <a:r>
              <a:rPr lang="en-US" sz="2800"/>
              <a:t>My Blueprint panel</a:t>
            </a:r>
            <a:endParaRPr sz="2800"/>
          </a:p>
          <a:p>
            <a:pPr marL="514350" lvl="0" indent="-5143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arabicPeriod"/>
            </a:pPr>
            <a:r>
              <a:rPr lang="en-US" sz="2800"/>
              <a:t>Details panel</a:t>
            </a:r>
            <a:endParaRPr sz="2800"/>
          </a:p>
          <a:p>
            <a:pPr marL="514350" lvl="0" indent="-5143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arabicPeriod"/>
            </a:pPr>
            <a:r>
              <a:rPr lang="en-US" sz="2800"/>
              <a:t>Viewport</a:t>
            </a:r>
            <a:endParaRPr sz="2800"/>
          </a:p>
          <a:p>
            <a:pPr marL="514350" lvl="0" indent="-5143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arabicPeriod"/>
            </a:pPr>
            <a:r>
              <a:rPr lang="en-US" sz="2800"/>
              <a:t>Event Graph</a:t>
            </a:r>
            <a:endParaRPr/>
          </a:p>
          <a:p>
            <a:pPr marL="514350" lvl="0" indent="-3365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endParaRPr sz="2800"/>
          </a:p>
          <a:p>
            <a:pPr marL="514350" lvl="0" indent="-3365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endParaRPr sz="2800"/>
          </a:p>
          <a:p>
            <a:pPr marL="514350" lvl="0" indent="-3365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endParaRPr sz="2800"/>
          </a:p>
          <a:p>
            <a:pPr marL="514350" lvl="0" indent="-3365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pic>
        <p:nvPicPr>
          <p:cNvPr id="235" name="Google Shape;23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2176" y="2560320"/>
            <a:ext cx="13834673" cy="736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BLUEPRINT EDITOR: TOOLBAR</a:t>
            </a:r>
            <a:endParaRPr/>
          </a:p>
        </p:txBody>
      </p:sp>
      <p:pic>
        <p:nvPicPr>
          <p:cNvPr id="241" name="Google Shape;241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2000" y="6053049"/>
            <a:ext cx="12125256" cy="108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2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lang="en-US" sz="2800" b="1"/>
              <a:t>Toolbar</a:t>
            </a:r>
            <a:r>
              <a:rPr lang="en-US" sz="2800"/>
              <a:t>, located at the top of the Editor, has a few essential buttons for editing Blueprints: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Compile</a:t>
            </a:r>
            <a:r>
              <a:rPr lang="en-US" sz="2800"/>
              <a:t>: “Compiles” the Blueprint, necessary for validating the code and applying modifications.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Save</a:t>
            </a:r>
            <a:r>
              <a:rPr lang="en-US" sz="2800"/>
              <a:t>: Saves all changes made to the current Blueprint to disk.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Browse</a:t>
            </a:r>
            <a:r>
              <a:rPr lang="en-US" sz="2800"/>
              <a:t>: Shows the current Blueprint class in the Content Browser.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Find</a:t>
            </a:r>
            <a:r>
              <a:rPr lang="en-US" sz="2800"/>
              <a:t>: Searches nodes within a Blueprint.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Class Settings</a:t>
            </a:r>
            <a:r>
              <a:rPr lang="en-US" sz="2800"/>
              <a:t>: Opens Blueprint properties.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Class Defaults</a:t>
            </a:r>
            <a:r>
              <a:rPr lang="en-US" sz="2800"/>
              <a:t>: Allows for modification of the initial values of the Blueprint variables.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BLUEPRINT EDITOR: COMPONENTS PANEL</a:t>
            </a:r>
            <a:endParaRPr/>
          </a:p>
        </p:txBody>
      </p:sp>
      <p:pic>
        <p:nvPicPr>
          <p:cNvPr id="248" name="Google Shape;248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742542" y="2414636"/>
            <a:ext cx="7291563" cy="962931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3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the </a:t>
            </a:r>
            <a:r>
              <a:rPr lang="en-US" sz="2800" b="1"/>
              <a:t>Components</a:t>
            </a:r>
            <a:r>
              <a:rPr lang="en-US" sz="2800"/>
              <a:t> panel, various types of components can be added to the current Blueprint.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Examples of components are Static Meshes, lights, sounds, and geometric volumes used in collision tests.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BLUEPRINT EDITOR: </a:t>
            </a:r>
            <a:br>
              <a:rPr lang="en-US"/>
            </a:br>
            <a:r>
              <a:rPr lang="en-US"/>
              <a:t>MY BLUEPRINT PANEL</a:t>
            </a:r>
            <a:endParaRPr/>
          </a:p>
        </p:txBody>
      </p:sp>
      <p:pic>
        <p:nvPicPr>
          <p:cNvPr id="255" name="Google Shape;255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649881" y="2414636"/>
            <a:ext cx="7476882" cy="962931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lang="en-US" sz="2800" b="1"/>
              <a:t>My Blueprint </a:t>
            </a:r>
            <a:r>
              <a:rPr lang="en-US" sz="2800"/>
              <a:t>panel is used to manage the variables, macros, functions, and graphs of the Blueprint.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It is separated into categories, and each category has a “</a:t>
            </a:r>
            <a:r>
              <a:rPr lang="en-US" sz="2800" b="1"/>
              <a:t>+</a:t>
            </a:r>
            <a:r>
              <a:rPr lang="en-US" sz="2800"/>
              <a:t>” button for adding new elements.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BLUEPRINT EDITOR: DETAILS PANEL</a:t>
            </a:r>
            <a:endParaRPr/>
          </a:p>
        </p:txBody>
      </p:sp>
      <p:pic>
        <p:nvPicPr>
          <p:cNvPr id="262" name="Google Shape;262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87533" y="0"/>
            <a:ext cx="7693199" cy="1372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5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lang="en-US" sz="2800" b="1"/>
              <a:t>Details</a:t>
            </a:r>
            <a:r>
              <a:rPr lang="en-US" sz="2800"/>
              <a:t> panel shows the properties of the currently selected element of the Blueprint class, which can be a variable, function, or component.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These properties are organized into categories, and their values can be modified.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At the top of the panel, there is a search box that can be used to filter the properties.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BLUEPRINT EDITOR: VIEWPORT</a:t>
            </a:r>
            <a:endParaRPr/>
          </a:p>
        </p:txBody>
      </p:sp>
      <p:pic>
        <p:nvPicPr>
          <p:cNvPr id="269" name="Google Shape;269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38660" y="1849702"/>
            <a:ext cx="12233148" cy="1001659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6"/>
          <p:cNvSpPr txBox="1">
            <a:spLocks noGrp="1"/>
          </p:cNvSpPr>
          <p:nvPr>
            <p:ph type="body" idx="2"/>
          </p:nvPr>
        </p:nvSpPr>
        <p:spPr>
          <a:xfrm>
            <a:off x="1679576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lang="en-US" sz="2800" b="1"/>
              <a:t>Viewport</a:t>
            </a:r>
            <a:r>
              <a:rPr lang="en-US" sz="2800"/>
              <a:t> contains the visual representation of the components that are part of the Blueprint.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components can be manipulated in the Viewport using the transformation widgets in the same way as in the Level Editor.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BLUEPRINT EDITOR: </a:t>
            </a:r>
            <a:br>
              <a:rPr lang="en-US"/>
            </a:br>
            <a:r>
              <a:rPr lang="en-US"/>
              <a:t>EVENT GRAPH</a:t>
            </a:r>
            <a:endParaRPr/>
          </a:p>
        </p:txBody>
      </p:sp>
      <p:pic>
        <p:nvPicPr>
          <p:cNvPr id="276" name="Google Shape;276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42470" y="1873186"/>
            <a:ext cx="12241530" cy="996962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7"/>
          <p:cNvSpPr txBox="1">
            <a:spLocks noGrp="1"/>
          </p:cNvSpPr>
          <p:nvPr>
            <p:ph type="body" idx="2"/>
          </p:nvPr>
        </p:nvSpPr>
        <p:spPr>
          <a:xfrm>
            <a:off x="1679576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lang="en-US" sz="2800" b="1"/>
              <a:t>Event Graph </a:t>
            </a:r>
            <a:r>
              <a:rPr lang="en-US" sz="2800"/>
              <a:t>is where the gameplay logic that determines a Blueprint class’s behavior during gameplay appears.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Event Graph</a:t>
            </a:r>
            <a:r>
              <a:rPr lang="en-US" sz="2800" b="1"/>
              <a:t> </a:t>
            </a:r>
            <a:r>
              <a:rPr lang="en-US" sz="2800"/>
              <a:t>contains events and actions represented by a node graph.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"/>
          <p:cNvSpPr txBox="1">
            <a:spLocks noGrp="1"/>
          </p:cNvSpPr>
          <p:nvPr>
            <p:ph type="body" idx="1"/>
          </p:nvPr>
        </p:nvSpPr>
        <p:spPr>
          <a:xfrm>
            <a:off x="1676400" y="7550515"/>
            <a:ext cx="21031199" cy="221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83" name="Google Shape;283;p18"/>
          <p:cNvSpPr txBox="1">
            <a:spLocks noGrp="1"/>
          </p:cNvSpPr>
          <p:nvPr>
            <p:ph type="title"/>
          </p:nvPr>
        </p:nvSpPr>
        <p:spPr>
          <a:xfrm>
            <a:off x="1676400" y="4488288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Helvetica Neue"/>
              <a:buNone/>
            </a:pPr>
            <a:r>
              <a:rPr lang="en-US"/>
              <a:t>PLACING NODES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PLACING NODES: </a:t>
            </a:r>
            <a:br>
              <a:rPr lang="en-US"/>
            </a:br>
            <a:r>
              <a:rPr lang="en-US"/>
              <a:t>CONTEXT MENU</a:t>
            </a:r>
            <a:endParaRPr/>
          </a:p>
        </p:txBody>
      </p:sp>
      <p:pic>
        <p:nvPicPr>
          <p:cNvPr id="289" name="Google Shape;28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540343" y="1268439"/>
            <a:ext cx="11477897" cy="1117912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 txBox="1">
            <a:spLocks noGrp="1"/>
          </p:cNvSpPr>
          <p:nvPr>
            <p:ph type="body" idx="2"/>
          </p:nvPr>
        </p:nvSpPr>
        <p:spPr>
          <a:xfrm>
            <a:off x="1679576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lang="en-US" sz="2800" b="1"/>
              <a:t>context menu </a:t>
            </a:r>
            <a:r>
              <a:rPr lang="en-US" sz="2800"/>
              <a:t>is used to add nodes to the graph. The nodes represent variables, operators, functions, and events.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To open the </a:t>
            </a:r>
            <a:r>
              <a:rPr lang="en-US" sz="2800" b="1"/>
              <a:t>context menu</a:t>
            </a:r>
            <a:r>
              <a:rPr lang="en-US" sz="2800"/>
              <a:t>, right-click in an empty area of the </a:t>
            </a:r>
            <a:r>
              <a:rPr lang="en-US" sz="2800" b="1"/>
              <a:t>Event Graph </a:t>
            </a:r>
            <a:r>
              <a:rPr lang="en-US" sz="2800"/>
              <a:t>or drag a wire from a pin</a:t>
            </a:r>
            <a:r>
              <a:rPr lang="en-US" sz="2800" b="1"/>
              <a:t> </a:t>
            </a:r>
            <a:r>
              <a:rPr lang="en-US" sz="2800"/>
              <a:t>of a node and release the mouse button.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>
            <a:spLocks noGrp="1"/>
          </p:cNvSpPr>
          <p:nvPr>
            <p:ph type="title"/>
          </p:nvPr>
        </p:nvSpPr>
        <p:spPr>
          <a:xfrm>
            <a:off x="1676400" y="105786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lang="en-US"/>
              <a:t>LECTURE GOALS AND OUTCOMES</a:t>
            </a:r>
            <a:br>
              <a:rPr lang="en-US"/>
            </a:br>
            <a:endParaRPr/>
          </a:p>
        </p:txBody>
      </p:sp>
      <p:sp>
        <p:nvSpPr>
          <p:cNvPr id="166" name="Google Shape;166;p2"/>
          <p:cNvSpPr txBox="1">
            <a:spLocks noGrp="1"/>
          </p:cNvSpPr>
          <p:nvPr>
            <p:ph type="body" idx="1"/>
          </p:nvPr>
        </p:nvSpPr>
        <p:spPr>
          <a:xfrm>
            <a:off x="1752108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>
                <a:solidFill>
                  <a:srgbClr val="000000"/>
                </a:solidFill>
              </a:rPr>
              <a:t>The goals of this lecture are to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Introduce Blueprints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Explain the Blueprint Editor interface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Demonstrate how to create Blueprint classes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Introduce the concept of parent-child inheritance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Show how to place nodes in the Event Graph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Explain the Blueprint graph execution</a:t>
            </a:r>
            <a:endParaRPr sz="2800"/>
          </a:p>
        </p:txBody>
      </p:sp>
      <p:sp>
        <p:nvSpPr>
          <p:cNvPr id="167" name="Google Shape;167;p2"/>
          <p:cNvSpPr txBox="1">
            <a:spLocks noGrp="1"/>
          </p:cNvSpPr>
          <p:nvPr>
            <p:ph type="body" idx="2"/>
          </p:nvPr>
        </p:nvSpPr>
        <p:spPr>
          <a:xfrm>
            <a:off x="13454823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>
                <a:solidFill>
                  <a:srgbClr val="000000"/>
                </a:solidFill>
              </a:rPr>
              <a:t>By the end of this lecture you will be able to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Create Blueprint classes in the Editor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Differentiate between Level Blueprints and Blueprint classes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Place nodes in the Event Graph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Understand the basic concept of parent-child inheritance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Understand the execution flow of a Blueprint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PLACING NODES: </a:t>
            </a:r>
            <a:br>
              <a:rPr lang="en-US"/>
            </a:br>
            <a:r>
              <a:rPr lang="en-US"/>
              <a:t>PALETTE PANEL</a:t>
            </a:r>
            <a:endParaRPr/>
          </a:p>
        </p:txBody>
      </p:sp>
      <p:pic>
        <p:nvPicPr>
          <p:cNvPr id="296" name="Google Shape;296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830697" y="0"/>
            <a:ext cx="70104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0"/>
          <p:cNvSpPr txBox="1">
            <a:spLocks noGrp="1"/>
          </p:cNvSpPr>
          <p:nvPr>
            <p:ph type="body" idx="2"/>
          </p:nvPr>
        </p:nvSpPr>
        <p:spPr>
          <a:xfrm>
            <a:off x="1679576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There is a </a:t>
            </a:r>
            <a:r>
              <a:rPr lang="en-US" sz="2800" b="1"/>
              <a:t>Palette</a:t>
            </a:r>
            <a:r>
              <a:rPr lang="en-US" sz="2800"/>
              <a:t> panel that can be opened by going to </a:t>
            </a:r>
            <a:r>
              <a:rPr lang="en-US" sz="2800" b="1"/>
              <a:t>Window &gt; Palette</a:t>
            </a:r>
            <a:r>
              <a:rPr lang="en-US" sz="2800"/>
              <a:t> in the </a:t>
            </a:r>
            <a:r>
              <a:rPr lang="en-US" sz="2800" b="1"/>
              <a:t>Blueprint Editor</a:t>
            </a:r>
            <a:r>
              <a:rPr lang="en-US" sz="2800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Palette panel contains a list of all nodes that can be used in Blueprints.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At the top of the panel there is a </a:t>
            </a:r>
            <a:r>
              <a:rPr lang="en-US" sz="2800" b="1"/>
              <a:t>Favorites</a:t>
            </a:r>
            <a:r>
              <a:rPr lang="en-US" sz="2800"/>
              <a:t> section that shows the favorite and most frequently used nodes. To set a node as a favorite, right-click</a:t>
            </a:r>
            <a:r>
              <a:rPr lang="en-US" sz="2800" b="1"/>
              <a:t> </a:t>
            </a:r>
            <a:r>
              <a:rPr lang="en-US" sz="2800"/>
              <a:t>on</a:t>
            </a:r>
            <a:r>
              <a:rPr lang="en-US" sz="2800" b="1"/>
              <a:t> </a:t>
            </a:r>
            <a:r>
              <a:rPr lang="en-US" sz="2800"/>
              <a:t>it in the </a:t>
            </a:r>
            <a:r>
              <a:rPr lang="en-US" sz="2800" b="1"/>
              <a:t>Palette</a:t>
            </a:r>
            <a:r>
              <a:rPr lang="en-US" sz="2800"/>
              <a:t> panel and choose “</a:t>
            </a:r>
            <a:r>
              <a:rPr lang="en-US" sz="2800" b="1"/>
              <a:t>Add to Favorites</a:t>
            </a:r>
            <a:r>
              <a:rPr lang="en-US" sz="2800"/>
              <a:t>”.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PLACING NODES: </a:t>
            </a:r>
            <a:br>
              <a:rPr lang="en-US"/>
            </a:br>
            <a:r>
              <a:rPr lang="en-US"/>
              <a:t>SEARCH BARS</a:t>
            </a:r>
            <a:endParaRPr/>
          </a:p>
        </p:txBody>
      </p:sp>
      <p:pic>
        <p:nvPicPr>
          <p:cNvPr id="303" name="Google Shape;303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845142" y="1445357"/>
            <a:ext cx="10850880" cy="10825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1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lang="en-US" sz="2800" b="1"/>
              <a:t>context menu </a:t>
            </a:r>
            <a:r>
              <a:rPr lang="en-US" sz="2800"/>
              <a:t>has </a:t>
            </a:r>
            <a:r>
              <a:rPr lang="en-US" sz="2800" b="1"/>
              <a:t>a search bar </a:t>
            </a:r>
            <a:r>
              <a:rPr lang="en-US" sz="2800"/>
              <a:t>that filters the nodes list when the user is typing.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lang="en-US" sz="2800" b="1"/>
              <a:t>Palette</a:t>
            </a:r>
            <a:r>
              <a:rPr lang="en-US" sz="2800"/>
              <a:t> panel has </a:t>
            </a:r>
            <a:r>
              <a:rPr lang="en-US" sz="2800" b="1"/>
              <a:t>two search bars</a:t>
            </a:r>
            <a:r>
              <a:rPr lang="en-US" sz="2800"/>
              <a:t>, one for the </a:t>
            </a:r>
            <a:r>
              <a:rPr lang="en-US" sz="2800" b="1"/>
              <a:t>Favorites</a:t>
            </a:r>
            <a:r>
              <a:rPr lang="en-US" sz="2800"/>
              <a:t> section and one for the </a:t>
            </a:r>
            <a:r>
              <a:rPr lang="en-US" sz="2800" b="1"/>
              <a:t>Palette</a:t>
            </a:r>
            <a:r>
              <a:rPr lang="en-US" sz="2800"/>
              <a:t> list.</a:t>
            </a: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PLACING NODES: </a:t>
            </a:r>
            <a:br>
              <a:rPr lang="en-US"/>
            </a:br>
            <a:r>
              <a:rPr lang="en-US"/>
              <a:t>CONTEXT SENSITIVE</a:t>
            </a:r>
            <a:endParaRPr/>
          </a:p>
        </p:txBody>
      </p:sp>
      <p:pic>
        <p:nvPicPr>
          <p:cNvPr id="310" name="Google Shape;310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50090" y="2789129"/>
            <a:ext cx="12221718" cy="652784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2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At the top of the context menu,</a:t>
            </a:r>
            <a:r>
              <a:rPr lang="en-US" sz="2800" b="1"/>
              <a:t> </a:t>
            </a:r>
            <a:r>
              <a:rPr lang="en-US" sz="2800"/>
              <a:t>there is a check box named “</a:t>
            </a:r>
            <a:r>
              <a:rPr lang="en-US" sz="2800" b="1"/>
              <a:t>Context Sensitive</a:t>
            </a:r>
            <a:r>
              <a:rPr lang="en-US" sz="2800"/>
              <a:t>”. If it is checked, the list of nodes will be filtered to actions that can be used in the current context.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If the context menu</a:t>
            </a:r>
            <a:r>
              <a:rPr lang="en-US" sz="2800" b="1"/>
              <a:t> </a:t>
            </a:r>
            <a:r>
              <a:rPr lang="en-US" sz="2800"/>
              <a:t>was opened by right-clicking in the Event Graph, the context will be the current Blueprint class. If it</a:t>
            </a:r>
            <a:r>
              <a:rPr lang="en-US" sz="2800" b="1"/>
              <a:t> </a:t>
            </a:r>
            <a:r>
              <a:rPr lang="en-US" sz="2800"/>
              <a:t>was opened by dragging a wire from a pin of a node, the context will be the pin type.</a:t>
            </a:r>
            <a:endParaRPr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body" idx="1"/>
          </p:nvPr>
        </p:nvSpPr>
        <p:spPr>
          <a:xfrm>
            <a:off x="1676400" y="7550515"/>
            <a:ext cx="21031199" cy="221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title"/>
          </p:nvPr>
        </p:nvSpPr>
        <p:spPr>
          <a:xfrm>
            <a:off x="1676400" y="4488288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Helvetica Neue"/>
              <a:buNone/>
            </a:pPr>
            <a:r>
              <a:rPr lang="en-US"/>
              <a:t>NODES, PINS, AND WIRES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BLUEPRINT GRAPH EXECUTION</a:t>
            </a:r>
            <a:endParaRPr/>
          </a:p>
        </p:txBody>
      </p:sp>
      <p:pic>
        <p:nvPicPr>
          <p:cNvPr id="323" name="Google Shape;323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46280" y="4543708"/>
            <a:ext cx="12237720" cy="462858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4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lang="en-US" sz="2800" b="1"/>
              <a:t>execution</a:t>
            </a:r>
            <a:r>
              <a:rPr lang="en-US" sz="2800"/>
              <a:t> of the nodes of a Blueprint starts with a red </a:t>
            </a:r>
            <a:r>
              <a:rPr lang="en-US" sz="2800" b="1"/>
              <a:t>Event</a:t>
            </a:r>
            <a:r>
              <a:rPr lang="en-US" sz="2800"/>
              <a:t> node and follows the </a:t>
            </a:r>
            <a:r>
              <a:rPr lang="en-US" sz="2800" b="1"/>
              <a:t>white wire </a:t>
            </a:r>
            <a:r>
              <a:rPr lang="en-US" sz="2800"/>
              <a:t>from left to right until it reaches the last node. After that, it moves on to another Blueprint event that has been triggered.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white pins of nodes are called </a:t>
            </a:r>
            <a:r>
              <a:rPr lang="en-US" sz="2800" b="1"/>
              <a:t>execution pins</a:t>
            </a:r>
            <a:r>
              <a:rPr lang="en-US" sz="2800"/>
              <a:t>. The other colored pins are the </a:t>
            </a:r>
            <a:r>
              <a:rPr lang="en-US" sz="2800" b="1"/>
              <a:t>data pins</a:t>
            </a:r>
            <a:r>
              <a:rPr lang="en-US" sz="2800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the image on the right, values are assigned to the </a:t>
            </a:r>
            <a:r>
              <a:rPr lang="en-US" sz="2800" b="1"/>
              <a:t>Energy</a:t>
            </a:r>
            <a:r>
              <a:rPr lang="en-US" sz="2800"/>
              <a:t> and </a:t>
            </a:r>
            <a:r>
              <a:rPr lang="en-US" sz="2800" b="1"/>
              <a:t>Lives</a:t>
            </a:r>
            <a:r>
              <a:rPr lang="en-US" sz="2800"/>
              <a:t> variables when the </a:t>
            </a:r>
            <a:r>
              <a:rPr lang="en-US" sz="2800" b="1"/>
              <a:t>BeginPlay</a:t>
            </a:r>
            <a:r>
              <a:rPr lang="en-US" sz="2800"/>
              <a:t> event is triggered.</a:t>
            </a:r>
            <a:endParaRPr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EXECUTION PATHS</a:t>
            </a:r>
            <a:endParaRPr/>
          </a:p>
        </p:txBody>
      </p:sp>
      <p:pic>
        <p:nvPicPr>
          <p:cNvPr id="330" name="Google Shape;330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53900" y="4949271"/>
            <a:ext cx="12230101" cy="381745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There are some nodes that control the flow of execution of the Blueprint. These nodes determine the </a:t>
            </a:r>
            <a:r>
              <a:rPr lang="en-US" sz="2800" b="1"/>
              <a:t>execution path</a:t>
            </a:r>
            <a:r>
              <a:rPr lang="en-US" sz="2800"/>
              <a:t> based on conditions.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For example, the image on the right shows a </a:t>
            </a:r>
            <a:r>
              <a:rPr lang="en-US" sz="2800" b="1"/>
              <a:t>Branch</a:t>
            </a:r>
            <a:r>
              <a:rPr lang="en-US" sz="2800"/>
              <a:t> node that is using as a condition the value of the Boolean variable </a:t>
            </a:r>
            <a:r>
              <a:rPr lang="en-US" sz="2800" b="1"/>
              <a:t>Is Big Health Pack</a:t>
            </a:r>
            <a:r>
              <a:rPr lang="en-US" sz="2800"/>
              <a:t>. If the value is “</a:t>
            </a:r>
            <a:r>
              <a:rPr lang="en-US" sz="2800" b="1"/>
              <a:t>true</a:t>
            </a:r>
            <a:r>
              <a:rPr lang="en-US" sz="2800"/>
              <a:t>”, then the execution will continue on the </a:t>
            </a:r>
            <a:r>
              <a:rPr lang="en-US" sz="2800" b="1"/>
              <a:t>True</a:t>
            </a:r>
            <a:r>
              <a:rPr lang="en-US" sz="2800"/>
              <a:t> pin. If the value is “</a:t>
            </a:r>
            <a:r>
              <a:rPr lang="en-US" sz="2800" b="1"/>
              <a:t>false</a:t>
            </a:r>
            <a:r>
              <a:rPr lang="en-US" sz="2800"/>
              <a:t>”,</a:t>
            </a:r>
            <a:r>
              <a:rPr lang="en-US" sz="2800" b="1"/>
              <a:t> </a:t>
            </a:r>
            <a:r>
              <a:rPr lang="en-US" sz="2800"/>
              <a:t>the execution will continue on the </a:t>
            </a:r>
            <a:r>
              <a:rPr lang="en-US" sz="2800" b="1"/>
              <a:t>False</a:t>
            </a:r>
            <a:r>
              <a:rPr lang="en-US" sz="2800"/>
              <a:t> pin. 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DATA WIRES</a:t>
            </a:r>
            <a:endParaRPr/>
          </a:p>
        </p:txBody>
      </p:sp>
      <p:pic>
        <p:nvPicPr>
          <p:cNvPr id="337" name="Google Shape;337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740640" y="3550456"/>
            <a:ext cx="11243312" cy="661508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045575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When a node with data pins runs, it fetches the required data using the </a:t>
            </a:r>
            <a:r>
              <a:rPr lang="en-US" sz="2800" b="1"/>
              <a:t>data wires</a:t>
            </a:r>
            <a:r>
              <a:rPr lang="en-US" sz="2800"/>
              <a:t> before completing its execution.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the image on the right, the execution starts with the </a:t>
            </a:r>
            <a:r>
              <a:rPr lang="en-US" sz="2800" b="1"/>
              <a:t>BeginPlay</a:t>
            </a:r>
            <a:r>
              <a:rPr lang="en-US" sz="2800"/>
              <a:t> event. The </a:t>
            </a:r>
            <a:r>
              <a:rPr lang="en-US" sz="2800" b="1"/>
              <a:t>Set</a:t>
            </a:r>
            <a:r>
              <a:rPr lang="en-US" sz="2800"/>
              <a:t> node assigns a new value to the </a:t>
            </a:r>
            <a:r>
              <a:rPr lang="en-US" sz="2800" b="1"/>
              <a:t>Energy</a:t>
            </a:r>
            <a:r>
              <a:rPr lang="en-US" sz="2800"/>
              <a:t> variable, but this value must be obtained using the data wire that is connected to a multiplication node that will need to get the value of the </a:t>
            </a:r>
            <a:r>
              <a:rPr lang="en-US" sz="2800" b="1"/>
              <a:t>Player Level</a:t>
            </a:r>
            <a:r>
              <a:rPr lang="en-US" sz="2800"/>
              <a:t> variable using another data wire.</a:t>
            </a:r>
            <a:endParaRPr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>
            <a:spLocks noGrp="1"/>
          </p:cNvSpPr>
          <p:nvPr>
            <p:ph type="body" idx="1"/>
          </p:nvPr>
        </p:nvSpPr>
        <p:spPr>
          <a:xfrm>
            <a:off x="2869459" y="2178424"/>
            <a:ext cx="7008270" cy="20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44" name="Google Shape;344;p27"/>
          <p:cNvSpPr txBox="1">
            <a:spLocks noGrp="1"/>
          </p:cNvSpPr>
          <p:nvPr>
            <p:ph type="body" idx="2"/>
          </p:nvPr>
        </p:nvSpPr>
        <p:spPr>
          <a:xfrm>
            <a:off x="2869459" y="4846320"/>
            <a:ext cx="7008270" cy="899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This lecture introduced the basic concepts involved in a Blueprint. It explained the difference between Level Blueprints and Blueprint classes and the concept of parent-child inheritance.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It showed the various parts of the Blueprint Editor and explained the flow of execution in a Blueprint graph.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Helvetica Neue"/>
              <a:buNone/>
            </a:pPr>
            <a:r>
              <a:rPr lang="en-US"/>
              <a:t>LABWORK – PHASE 1</a:t>
            </a:r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body" idx="1"/>
          </p:nvPr>
        </p:nvSpPr>
        <p:spPr>
          <a:xfrm>
            <a:off x="2503356" y="4572003"/>
            <a:ext cx="8661032" cy="842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Objective</a:t>
            </a:r>
            <a:r>
              <a:rPr lang="en-US"/>
              <a:t>: Make the main character teleport continuesly to different parts of the map.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Rules</a:t>
            </a:r>
            <a:r>
              <a:rPr lang="en-US"/>
              <a:t>:</a:t>
            </a:r>
            <a:endParaRPr/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character should never fall out of the map.</a:t>
            </a:r>
            <a:endParaRPr/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character should start falling top of the map.</a:t>
            </a:r>
            <a:endParaRPr/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Start locations should be different and homogenious everytime.</a:t>
            </a:r>
            <a:endParaRPr/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count-down from 2,1 will appear as the debug output then player teleports.</a:t>
            </a:r>
            <a:endParaRPr/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will be a random 1-2 seconds between each count-down.</a:t>
            </a:r>
            <a:endParaRPr/>
          </a:p>
          <a:p>
            <a:pPr marL="1371600" lvl="1" indent="-22098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1371600" lvl="1" indent="-22098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51" name="Google Shape;351;p28"/>
          <p:cNvSpPr txBox="1"/>
          <p:nvPr/>
        </p:nvSpPr>
        <p:spPr>
          <a:xfrm>
            <a:off x="12352750" y="4572001"/>
            <a:ext cx="8661032" cy="842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rmAutofit/>
          </a:bodyPr>
          <a:lstStyle/>
          <a:p>
            <a:pPr marL="228600" marR="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B6F7C"/>
              </a:buClr>
              <a:buSzPts val="4000"/>
              <a:buFont typeface="Arial"/>
              <a:buChar char="•"/>
            </a:pPr>
            <a:r>
              <a:rPr lang="en-US" sz="4000" b="1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</a:t>
            </a:r>
            <a:r>
              <a:rPr lang="en-US" sz="40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  <a:p>
            <a:pPr marL="685800" marR="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Teleport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Delay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PrintString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GetPlayerPawn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MakeVector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RandomFloatInRange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None/>
            </a:pP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None/>
            </a:pP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None/>
            </a:pP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58bb67670_0_0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5600"/>
              <a:t>Open the Level Blueprint.</a:t>
            </a:r>
            <a:endParaRPr sz="5600"/>
          </a:p>
        </p:txBody>
      </p:sp>
      <p:pic>
        <p:nvPicPr>
          <p:cNvPr id="357" name="Google Shape;357;gc58bb67670_0_0"/>
          <p:cNvPicPr preferRelativeResize="0"/>
          <p:nvPr/>
        </p:nvPicPr>
        <p:blipFill rotWithShape="1">
          <a:blip r:embed="rId3">
            <a:alphaModFix/>
          </a:blip>
          <a:srcRect r="15167" b="46395"/>
          <a:stretch/>
        </p:blipFill>
        <p:spPr>
          <a:xfrm>
            <a:off x="1676400" y="3651250"/>
            <a:ext cx="22707600" cy="807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WHAT IS BLUEPRINT?</a:t>
            </a:r>
            <a:endParaRPr/>
          </a:p>
        </p:txBody>
      </p:sp>
      <p:pic>
        <p:nvPicPr>
          <p:cNvPr id="173" name="Google Shape;173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42928" y="3082834"/>
            <a:ext cx="12241073" cy="75503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Blueprint</a:t>
            </a:r>
            <a:r>
              <a:rPr lang="en-US" sz="2800"/>
              <a:t> is a visual scripting language created by Epic Games for Unreal Engine 4. It is used within the Unreal Editor to create new classes and gameplay functionality.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 script in Blueprint is represented by graphs of nodes connected by wires that define the flow of execution.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word “Blueprint” is also used to refer to a game object created using Blueprint.</a:t>
            </a:r>
            <a:endParaRPr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58bb67670_0_7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1638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500"/>
              <a:t>Right click and get these nodes by typing their names...Beginplay, Delay, Teleport, PrintString, GetPlayerPawn, MakeVector, Random Float in Range</a:t>
            </a:r>
            <a:endParaRPr sz="4500"/>
          </a:p>
        </p:txBody>
      </p:sp>
      <p:sp>
        <p:nvSpPr>
          <p:cNvPr id="363" name="Google Shape;363;gc58bb67670_0_7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gc58bb67670_0_7"/>
          <p:cNvPicPr preferRelativeResize="0"/>
          <p:nvPr/>
        </p:nvPicPr>
        <p:blipFill rotWithShape="1">
          <a:blip r:embed="rId3">
            <a:alphaModFix/>
          </a:blip>
          <a:srcRect r="19113"/>
          <a:stretch/>
        </p:blipFill>
        <p:spPr>
          <a:xfrm>
            <a:off x="0" y="2486650"/>
            <a:ext cx="24384000" cy="1122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58bb67670_0_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1638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500" dirty="0"/>
              <a:t>Count-down from 2 - 1</a:t>
            </a:r>
            <a:r>
              <a:rPr lang="en-US" sz="4500" dirty="0" smtClean="0"/>
              <a:t>...</a:t>
            </a:r>
            <a:r>
              <a:rPr lang="tr-TR" sz="4500" dirty="0" smtClean="0"/>
              <a:t/>
            </a:r>
            <a:br>
              <a:rPr lang="tr-TR" sz="4500" dirty="0" smtClean="0"/>
            </a:br>
            <a:r>
              <a:rPr lang="tr-TR" sz="3200" b="1" dirty="0" err="1" smtClean="0"/>
              <a:t>Note</a:t>
            </a:r>
            <a:r>
              <a:rPr lang="tr-TR" sz="3200" b="1" dirty="0" smtClean="0"/>
              <a:t> </a:t>
            </a:r>
            <a:r>
              <a:rPr lang="tr-TR" sz="3200" b="1" dirty="0" err="1" smtClean="0"/>
              <a:t>for</a:t>
            </a:r>
            <a:r>
              <a:rPr lang="tr-TR" sz="3200" b="1" dirty="0" smtClean="0"/>
              <a:t> </a:t>
            </a:r>
            <a:r>
              <a:rPr lang="tr-TR" sz="3200" b="1" dirty="0" err="1" smtClean="0"/>
              <a:t>better</a:t>
            </a:r>
            <a:r>
              <a:rPr lang="tr-TR" sz="3200" b="1" dirty="0" smtClean="0"/>
              <a:t> </a:t>
            </a:r>
            <a:r>
              <a:rPr lang="tr-TR" sz="3200" b="1" dirty="0" err="1" smtClean="0"/>
              <a:t>looking</a:t>
            </a:r>
            <a:r>
              <a:rPr lang="tr-TR" sz="3200" b="1" dirty="0" smtClean="0"/>
              <a:t> </a:t>
            </a:r>
            <a:r>
              <a:rPr lang="tr-TR" sz="3200" b="1" dirty="0" err="1" smtClean="0"/>
              <a:t>blueprints</a:t>
            </a:r>
            <a:r>
              <a:rPr lang="tr-TR" sz="3200" b="1" dirty="0" smtClean="0"/>
              <a:t>: </a:t>
            </a:r>
            <a:r>
              <a:rPr lang="tr-TR" sz="3200" dirty="0" err="1" smtClean="0"/>
              <a:t>Double</a:t>
            </a:r>
            <a:r>
              <a:rPr lang="tr-TR" sz="3200" dirty="0" smtClean="0"/>
              <a:t> </a:t>
            </a:r>
            <a:r>
              <a:rPr lang="tr-TR" sz="3200" dirty="0" err="1" smtClean="0"/>
              <a:t>click</a:t>
            </a:r>
            <a:r>
              <a:rPr lang="tr-TR" sz="3200" dirty="0" smtClean="0"/>
              <a:t> on </a:t>
            </a:r>
            <a:r>
              <a:rPr lang="tr-TR" sz="3200" dirty="0" err="1" smtClean="0"/>
              <a:t>wires</a:t>
            </a:r>
            <a:r>
              <a:rPr lang="tr-TR" sz="3200" dirty="0" smtClean="0"/>
              <a:t> </a:t>
            </a:r>
            <a:r>
              <a:rPr lang="tr-TR" sz="3200" dirty="0" err="1" smtClean="0"/>
              <a:t>and</a:t>
            </a:r>
            <a:r>
              <a:rPr lang="tr-TR" sz="3200" dirty="0" smtClean="0"/>
              <a:t> </a:t>
            </a:r>
            <a:r>
              <a:rPr lang="tr-TR" sz="3200" dirty="0" err="1" smtClean="0"/>
              <a:t>add</a:t>
            </a:r>
            <a:r>
              <a:rPr lang="tr-TR" sz="3200" dirty="0" smtClean="0"/>
              <a:t> «</a:t>
            </a:r>
            <a:r>
              <a:rPr lang="tr-TR" sz="3200" dirty="0" err="1" smtClean="0"/>
              <a:t>reroute</a:t>
            </a:r>
            <a:r>
              <a:rPr lang="tr-TR" sz="3200" dirty="0" smtClean="0"/>
              <a:t> </a:t>
            </a:r>
            <a:r>
              <a:rPr lang="tr-TR" sz="3200" dirty="0" err="1" smtClean="0"/>
              <a:t>nodes</a:t>
            </a:r>
            <a:r>
              <a:rPr lang="tr-TR" sz="3200" dirty="0" smtClean="0"/>
              <a:t>» . </a:t>
            </a:r>
            <a:r>
              <a:rPr lang="tr-TR" sz="3200" dirty="0" err="1" smtClean="0"/>
              <a:t>This</a:t>
            </a:r>
            <a:r>
              <a:rPr lang="tr-TR" sz="3200" dirty="0" smtClean="0"/>
              <a:t> </a:t>
            </a:r>
            <a:r>
              <a:rPr lang="tr-TR" sz="3200" dirty="0" err="1" smtClean="0"/>
              <a:t>way</a:t>
            </a:r>
            <a:r>
              <a:rPr lang="tr-TR" sz="3200" dirty="0" smtClean="0"/>
              <a:t> </a:t>
            </a:r>
            <a:r>
              <a:rPr lang="tr-TR" sz="3200" dirty="0" err="1" smtClean="0"/>
              <a:t>you</a:t>
            </a:r>
            <a:r>
              <a:rPr lang="tr-TR" sz="3200" dirty="0" smtClean="0"/>
              <a:t> can </a:t>
            </a:r>
            <a:r>
              <a:rPr lang="tr-TR" sz="3200" dirty="0" err="1" smtClean="0"/>
              <a:t>shape</a:t>
            </a:r>
            <a:r>
              <a:rPr lang="tr-TR" sz="3200" dirty="0" smtClean="0"/>
              <a:t> </a:t>
            </a:r>
            <a:r>
              <a:rPr lang="tr-TR" sz="3200" dirty="0" err="1" smtClean="0"/>
              <a:t>the</a:t>
            </a:r>
            <a:r>
              <a:rPr lang="tr-TR" sz="3200" dirty="0" smtClean="0"/>
              <a:t> </a:t>
            </a:r>
            <a:r>
              <a:rPr lang="tr-TR" sz="3200" dirty="0" err="1" smtClean="0"/>
              <a:t>way</a:t>
            </a:r>
            <a:r>
              <a:rPr lang="tr-TR" sz="3200" dirty="0" smtClean="0"/>
              <a:t> </a:t>
            </a:r>
            <a:r>
              <a:rPr lang="tr-TR" sz="3200" dirty="0" err="1" smtClean="0"/>
              <a:t>wires</a:t>
            </a:r>
            <a:r>
              <a:rPr lang="tr-TR" sz="3200" dirty="0" smtClean="0"/>
              <a:t> </a:t>
            </a:r>
            <a:r>
              <a:rPr lang="tr-TR" sz="3200" dirty="0" err="1" smtClean="0"/>
              <a:t>go</a:t>
            </a:r>
            <a:r>
              <a:rPr lang="tr-TR" sz="3200" dirty="0" smtClean="0"/>
              <a:t>.</a:t>
            </a:r>
            <a:endParaRPr sz="3200" dirty="0"/>
          </a:p>
        </p:txBody>
      </p:sp>
      <p:sp>
        <p:nvSpPr>
          <p:cNvPr id="370" name="Google Shape;370;gc58bb67670_0_13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gc58bb67670_0_13"/>
          <p:cNvPicPr preferRelativeResize="0"/>
          <p:nvPr/>
        </p:nvPicPr>
        <p:blipFill rotWithShape="1">
          <a:blip r:embed="rId3">
            <a:alphaModFix/>
          </a:blip>
          <a:srcRect l="14199" r="5620" b="36656"/>
          <a:stretch/>
        </p:blipFill>
        <p:spPr>
          <a:xfrm>
            <a:off x="0" y="3268100"/>
            <a:ext cx="24228254" cy="104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58bb67670_0_20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1638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500"/>
              <a:t>Continued… The actual teleportation! Figure out the correct coordinates!</a:t>
            </a:r>
            <a:endParaRPr sz="4500"/>
          </a:p>
        </p:txBody>
      </p:sp>
      <p:sp>
        <p:nvSpPr>
          <p:cNvPr id="377" name="Google Shape;377;gc58bb67670_0_20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" name="Google Shape;378;gc58bb67670_0_20"/>
          <p:cNvPicPr preferRelativeResize="0"/>
          <p:nvPr/>
        </p:nvPicPr>
        <p:blipFill rotWithShape="1">
          <a:blip r:embed="rId3">
            <a:alphaModFix/>
          </a:blip>
          <a:srcRect l="15737" t="12816" r="5813"/>
          <a:stretch/>
        </p:blipFill>
        <p:spPr>
          <a:xfrm>
            <a:off x="3058950" y="2368250"/>
            <a:ext cx="18708230" cy="1134774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c58bb67670_0_20"/>
          <p:cNvSpPr txBox="1"/>
          <p:nvPr/>
        </p:nvSpPr>
        <p:spPr>
          <a:xfrm>
            <a:off x="7913850" y="7716500"/>
            <a:ext cx="9276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90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90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90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58bb67670_0_29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Hit “Compile” and “Play” in the editor.</a:t>
            </a:r>
            <a:endParaRPr/>
          </a:p>
        </p:txBody>
      </p:sp>
      <p:sp>
        <p:nvSpPr>
          <p:cNvPr id="385" name="Google Shape;385;gc58bb67670_0_29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gc58bb67670_0_29"/>
          <p:cNvPicPr preferRelativeResize="0"/>
          <p:nvPr/>
        </p:nvPicPr>
        <p:blipFill rotWithShape="1">
          <a:blip r:embed="rId3">
            <a:alphaModFix/>
          </a:blip>
          <a:srcRect r="34759" b="82917"/>
          <a:stretch/>
        </p:blipFill>
        <p:spPr>
          <a:xfrm>
            <a:off x="1676400" y="3651250"/>
            <a:ext cx="21031200" cy="300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c58bb67670_0_29"/>
          <p:cNvPicPr preferRelativeResize="0"/>
          <p:nvPr/>
        </p:nvPicPr>
        <p:blipFill rotWithShape="1">
          <a:blip r:embed="rId4">
            <a:alphaModFix/>
          </a:blip>
          <a:srcRect b="47989"/>
          <a:stretch/>
        </p:blipFill>
        <p:spPr>
          <a:xfrm>
            <a:off x="1676400" y="7499400"/>
            <a:ext cx="21031200" cy="59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58bb67670_0_36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393" name="Google Shape;393;gc58bb67670_0_36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7000"/>
              <a:t>How would you make this teleportation run forever?</a:t>
            </a:r>
            <a:endParaRPr sz="7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a0624c5b_1_0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Helvetica Neue"/>
              <a:buNone/>
            </a:pPr>
            <a:r>
              <a:rPr lang="en-US"/>
              <a:t>LABWORK – PHASE 2</a:t>
            </a:r>
            <a:endParaRPr/>
          </a:p>
        </p:txBody>
      </p:sp>
      <p:sp>
        <p:nvSpPr>
          <p:cNvPr id="399" name="Google Shape;399;gc5a0624c5b_1_0"/>
          <p:cNvSpPr txBox="1">
            <a:spLocks noGrp="1"/>
          </p:cNvSpPr>
          <p:nvPr>
            <p:ph type="body" idx="1"/>
          </p:nvPr>
        </p:nvSpPr>
        <p:spPr>
          <a:xfrm>
            <a:off x="2503356" y="4572003"/>
            <a:ext cx="8661000" cy="84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Objective</a:t>
            </a:r>
            <a:r>
              <a:rPr lang="en-US"/>
              <a:t>: Make the main character teleport </a:t>
            </a:r>
            <a:r>
              <a:rPr lang="en-US" b="1"/>
              <a:t>5 times</a:t>
            </a:r>
            <a:r>
              <a:rPr lang="en-US"/>
              <a:t> to different parts of the map.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Rules</a:t>
            </a:r>
            <a:r>
              <a:rPr lang="en-US"/>
              <a:t>:</a:t>
            </a:r>
            <a:endParaRPr/>
          </a:p>
          <a:p>
            <a:pPr marL="1371600" lvl="1" indent="-41147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character should never fall out of the map.</a:t>
            </a:r>
            <a:endParaRPr/>
          </a:p>
          <a:p>
            <a:pPr marL="1371600" lvl="1" indent="-41147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character should start falling top of the map.</a:t>
            </a:r>
            <a:endParaRPr/>
          </a:p>
          <a:p>
            <a:pPr marL="1371600" lvl="1" indent="-41147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Start locations should be different everytime.</a:t>
            </a:r>
            <a:endParaRPr/>
          </a:p>
          <a:p>
            <a:pPr marL="1371600" lvl="1" indent="-41147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count-down from 2,1 will appear as the debug output then player teleports.</a:t>
            </a:r>
            <a:endParaRPr/>
          </a:p>
          <a:p>
            <a:pPr marL="1371600" lvl="1" indent="-41147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will be random 1-2 secounds between each count-down.</a:t>
            </a:r>
            <a:endParaRPr/>
          </a:p>
          <a:p>
            <a:pPr marL="1371600" lvl="1" indent="-41147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Spawn order will be printed before the count-down starts as :</a:t>
            </a:r>
            <a:endParaRPr b="1"/>
          </a:p>
          <a:p>
            <a:pPr marL="1371600" lvl="1" indent="-3067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7500"/>
              <a:buChar char="•"/>
            </a:pPr>
            <a:r>
              <a:rPr lang="en-US" b="1"/>
              <a:t>Teleportation will happen only for 3 times.</a:t>
            </a:r>
            <a:endParaRPr b="1"/>
          </a:p>
          <a:p>
            <a:pPr marL="91440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Take 1, Take 2,…etc</a:t>
            </a:r>
            <a:endParaRPr b="1"/>
          </a:p>
          <a:p>
            <a:pPr marL="1371600" lvl="1" indent="-2438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1371600" lvl="1" indent="-2438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400" name="Google Shape;400;gc5a0624c5b_1_0"/>
          <p:cNvSpPr txBox="1"/>
          <p:nvPr/>
        </p:nvSpPr>
        <p:spPr>
          <a:xfrm>
            <a:off x="12352750" y="4572000"/>
            <a:ext cx="10521600" cy="84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rmAutofit/>
          </a:bodyPr>
          <a:lstStyle/>
          <a:p>
            <a:pPr marL="228600" marR="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B6F7C"/>
              </a:buClr>
              <a:buSzPts val="4000"/>
              <a:buFont typeface="Arial"/>
              <a:buChar char="•"/>
            </a:pPr>
            <a:r>
              <a:rPr lang="en-US" sz="4000" b="1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Using:</a:t>
            </a:r>
            <a:endParaRPr/>
          </a:p>
          <a:p>
            <a:pPr marL="685800" marR="0" lvl="1" indent="-24574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Teleport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4574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Delay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4574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PrintString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4574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GetPlayerPawn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4574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MakeVector</a:t>
            </a:r>
            <a:endParaRPr/>
          </a:p>
          <a:p>
            <a:pPr marL="685800" marR="0" lvl="1" indent="-24574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0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Vector variable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4574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1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Integer variable for Take Number</a:t>
            </a:r>
            <a:endParaRPr sz="3600" b="1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4574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1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IncrementInteger node (++</a:t>
            </a:r>
            <a:r>
              <a:rPr lang="en-US" sz="3600" b="1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3600" b="1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1" indent="-24574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6B6F7C"/>
              </a:buClr>
              <a:buSzPts val="3600"/>
              <a:buFont typeface="Gill Sans"/>
              <a:buChar char="–"/>
            </a:pPr>
            <a:r>
              <a:rPr lang="en-US" sz="3600" b="1" i="0" u="none" strike="noStrike" cap="none">
                <a:solidFill>
                  <a:srgbClr val="6B6F7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Append (to make the ‘take’ message)</a:t>
            </a:r>
            <a:endParaRPr sz="3600" b="0" i="0" u="none" strike="noStrike" cap="none">
              <a:solidFill>
                <a:srgbClr val="6B6F7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5a0624c5b_1_6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642620" algn="l" rtl="0">
              <a:spcBef>
                <a:spcPts val="0"/>
              </a:spcBef>
              <a:spcAft>
                <a:spcPts val="0"/>
              </a:spcAft>
              <a:buSzPts val="6520"/>
              <a:buAutoNum type="arabicPeriod"/>
            </a:pPr>
            <a:r>
              <a:rPr lang="en-US" sz="6519"/>
              <a:t>Create an Integer variable and name it to TakeNumber.</a:t>
            </a:r>
            <a:endParaRPr sz="6519"/>
          </a:p>
          <a:p>
            <a:pPr marL="457200" lvl="0" indent="-642620" algn="l" rtl="0">
              <a:spcBef>
                <a:spcPts val="0"/>
              </a:spcBef>
              <a:spcAft>
                <a:spcPts val="0"/>
              </a:spcAft>
              <a:buSzPts val="6520"/>
              <a:buAutoNum type="arabicPeriod"/>
            </a:pPr>
            <a:r>
              <a:rPr lang="en-US" sz="6519"/>
              <a:t>Compile the blue print and set the default value for “TakeNumber” to 1 on the Details panel.</a:t>
            </a:r>
            <a:endParaRPr sz="6519"/>
          </a:p>
        </p:txBody>
      </p:sp>
      <p:sp>
        <p:nvSpPr>
          <p:cNvPr id="406" name="Google Shape;406;gc5a0624c5b_1_6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7" name="Google Shape;407;gc5a0624c5b_1_6"/>
          <p:cNvPicPr preferRelativeResize="0"/>
          <p:nvPr/>
        </p:nvPicPr>
        <p:blipFill rotWithShape="1">
          <a:blip r:embed="rId3">
            <a:alphaModFix/>
          </a:blip>
          <a:srcRect r="81162" b="31712"/>
          <a:stretch/>
        </p:blipFill>
        <p:spPr>
          <a:xfrm>
            <a:off x="1676400" y="3651250"/>
            <a:ext cx="5086416" cy="100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c5a0624c5b_1_6"/>
          <p:cNvPicPr preferRelativeResize="0"/>
          <p:nvPr/>
        </p:nvPicPr>
        <p:blipFill rotWithShape="1">
          <a:blip r:embed="rId4">
            <a:alphaModFix/>
          </a:blip>
          <a:srcRect r="82319" b="32405"/>
          <a:stretch/>
        </p:blipFill>
        <p:spPr>
          <a:xfrm>
            <a:off x="8213150" y="3692525"/>
            <a:ext cx="4803149" cy="100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c5a0624c5b_1_6"/>
          <p:cNvPicPr preferRelativeResize="0"/>
          <p:nvPr/>
        </p:nvPicPr>
        <p:blipFill rotWithShape="1">
          <a:blip r:embed="rId5">
            <a:alphaModFix/>
          </a:blip>
          <a:srcRect l="75011" b="42475"/>
          <a:stretch/>
        </p:blipFill>
        <p:spPr>
          <a:xfrm>
            <a:off x="14697691" y="3651250"/>
            <a:ext cx="8009909" cy="100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5a0624c5b_1_14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 the integer variable to append node and let the integer-string conversion occurs.</a:t>
            </a:r>
            <a:endParaRPr/>
          </a:p>
        </p:txBody>
      </p:sp>
      <p:sp>
        <p:nvSpPr>
          <p:cNvPr id="415" name="Google Shape;415;gc5a0624c5b_1_14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" name="Google Shape;416;gc5a0624c5b_1_14"/>
          <p:cNvPicPr preferRelativeResize="0"/>
          <p:nvPr/>
        </p:nvPicPr>
        <p:blipFill rotWithShape="1">
          <a:blip r:embed="rId3">
            <a:alphaModFix/>
          </a:blip>
          <a:srcRect l="18621" t="35867" r="25154" b="1460"/>
          <a:stretch/>
        </p:blipFill>
        <p:spPr>
          <a:xfrm>
            <a:off x="3886750" y="3651258"/>
            <a:ext cx="16412376" cy="99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c5a0624c5b_1_20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505968" algn="l" rtl="0">
              <a:spcBef>
                <a:spcPts val="0"/>
              </a:spcBef>
              <a:spcAft>
                <a:spcPts val="0"/>
              </a:spcAft>
              <a:buSzPts val="4368"/>
              <a:buAutoNum type="arabicPeriod"/>
            </a:pPr>
            <a:r>
              <a:rPr lang="en-US" sz="4368"/>
              <a:t>Use IncrementInteger Node (++)</a:t>
            </a:r>
            <a:endParaRPr sz="4368"/>
          </a:p>
          <a:p>
            <a:pPr marL="457200" lvl="0" indent="-505968" algn="l" rtl="0">
              <a:spcBef>
                <a:spcPts val="0"/>
              </a:spcBef>
              <a:spcAft>
                <a:spcPts val="0"/>
              </a:spcAft>
              <a:buSzPts val="4368"/>
              <a:buAutoNum type="arabicPeriod"/>
            </a:pPr>
            <a:r>
              <a:rPr lang="en-US" sz="4368"/>
              <a:t>Use a branch with to check the condition TakeNumber becomes larger than 3. If so stop doing anything!</a:t>
            </a:r>
            <a:endParaRPr sz="4368"/>
          </a:p>
          <a:p>
            <a:pPr marL="457200" lvl="0" indent="-505968" algn="l" rtl="0">
              <a:spcBef>
                <a:spcPts val="0"/>
              </a:spcBef>
              <a:spcAft>
                <a:spcPts val="0"/>
              </a:spcAft>
              <a:buSzPts val="4368"/>
              <a:buAutoNum type="arabicPeriod"/>
            </a:pPr>
            <a:r>
              <a:rPr lang="en-US" sz="4368"/>
              <a:t>If false go back to takenumber printstring using a “reroute” node ;) This way it becomes much more readable!</a:t>
            </a:r>
            <a:endParaRPr sz="436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6419"/>
          </a:p>
        </p:txBody>
      </p:sp>
      <p:sp>
        <p:nvSpPr>
          <p:cNvPr id="422" name="Google Shape;422;gc5a0624c5b_1_20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gc5a0624c5b_1_20"/>
          <p:cNvPicPr preferRelativeResize="0"/>
          <p:nvPr/>
        </p:nvPicPr>
        <p:blipFill rotWithShape="1">
          <a:blip r:embed="rId3">
            <a:alphaModFix/>
          </a:blip>
          <a:srcRect l="11932" t="17879" r="16740" b="13618"/>
          <a:stretch/>
        </p:blipFill>
        <p:spPr>
          <a:xfrm>
            <a:off x="1676400" y="3552575"/>
            <a:ext cx="19199486" cy="100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5a0624c5b_1_26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429" name="Google Shape;429;gc5a0624c5b_1_26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7000"/>
              <a:t>How would you make the teleport route with a Custom Event?</a:t>
            </a:r>
            <a:endParaRPr sz="7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/>
          <p:nvPr/>
        </p:nvSpPr>
        <p:spPr>
          <a:xfrm>
            <a:off x="1752108" y="1187692"/>
            <a:ext cx="8545609" cy="87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MAJOR BLUEPRINT TYPES</a:t>
            </a:r>
            <a:endParaRPr sz="5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1755648" y="4764024"/>
            <a:ext cx="8686800" cy="294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Level Blueprint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 special type of Blueprint that belongs to a Level. It is used to define specific events and actions in a Level.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Level Blueprint can be used to interact with Blueprint Actor classes and to manage some systems, such as cinematics and Level streaming.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13454823" y="3658323"/>
            <a:ext cx="3864841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9B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8C9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Blueprint Class</a:t>
            </a:r>
            <a:endParaRPr sz="4000" b="1" i="0" u="none" strike="noStrike" cap="none">
              <a:solidFill>
                <a:srgbClr val="8C919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13450823" y="4764024"/>
            <a:ext cx="8686800" cy="337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the definition of data and behavior that will be used by a particular type of object. A Blueprint class can be based on a C++ class or on another Blueprint class. 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Blueprint class is used to create interactive objects for the game and can be reused in any Level.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4"/>
          <p:cNvSpPr txBox="1"/>
          <p:nvPr/>
        </p:nvSpPr>
        <p:spPr>
          <a:xfrm>
            <a:off x="1752108" y="3657600"/>
            <a:ext cx="3807132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9B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8C9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Level Blueprint</a:t>
            </a:r>
            <a:endParaRPr sz="4000" b="1" i="0" u="none" strike="noStrike" cap="none">
              <a:solidFill>
                <a:srgbClr val="8C919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1752108" y="4480560"/>
            <a:ext cx="914400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13454823" y="4480560"/>
            <a:ext cx="914400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Google Shape;186;p4"/>
          <p:cNvPicPr preferRelativeResize="0"/>
          <p:nvPr/>
        </p:nvPicPr>
        <p:blipFill rotWithShape="1">
          <a:blip r:embed="rId3">
            <a:alphaModFix/>
          </a:blip>
          <a:srcRect l="16436" t="8536" r="16029" b="30822"/>
          <a:stretch/>
        </p:blipFill>
        <p:spPr>
          <a:xfrm>
            <a:off x="21757270" y="11032375"/>
            <a:ext cx="2626729" cy="2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5a0624c5b_1_31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347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505968" algn="l" rtl="0">
              <a:spcBef>
                <a:spcPts val="0"/>
              </a:spcBef>
              <a:spcAft>
                <a:spcPts val="0"/>
              </a:spcAft>
              <a:buSzPts val="4368"/>
              <a:buAutoNum type="arabicPeriod"/>
            </a:pPr>
            <a:r>
              <a:rPr lang="en-US" sz="4368"/>
              <a:t>Right Click =&gt; Add Custom Event… Type DoOneTake as the event name.</a:t>
            </a:r>
            <a:endParaRPr sz="4368"/>
          </a:p>
          <a:p>
            <a:pPr marL="457200" lvl="0" indent="-505968" algn="l" rtl="0">
              <a:spcBef>
                <a:spcPts val="0"/>
              </a:spcBef>
              <a:spcAft>
                <a:spcPts val="0"/>
              </a:spcAft>
              <a:buSzPts val="4368"/>
              <a:buAutoNum type="arabicPeriod"/>
            </a:pPr>
            <a:r>
              <a:rPr lang="en-US" sz="4368"/>
              <a:t>Replace BeginPlay with Event start node of DoOneTake (red one)</a:t>
            </a:r>
            <a:endParaRPr sz="4368"/>
          </a:p>
          <a:p>
            <a:pPr marL="457200" lvl="0" indent="-505968" algn="l" rtl="0">
              <a:spcBef>
                <a:spcPts val="0"/>
              </a:spcBef>
              <a:spcAft>
                <a:spcPts val="0"/>
              </a:spcAft>
              <a:buSzPts val="4368"/>
              <a:buAutoNum type="arabicPeriod"/>
            </a:pPr>
            <a:r>
              <a:rPr lang="en-US" sz="4368"/>
              <a:t>Remove the returning execution wire and add a call for DoOneTake by using the right click context menu. Yeah, it is now added to there!</a:t>
            </a:r>
            <a:endParaRPr sz="4368"/>
          </a:p>
          <a:p>
            <a:pPr marL="457200" lvl="0" indent="-505968" algn="l" rtl="0">
              <a:spcBef>
                <a:spcPts val="0"/>
              </a:spcBef>
              <a:spcAft>
                <a:spcPts val="0"/>
              </a:spcAft>
              <a:buSzPts val="4368"/>
              <a:buAutoNum type="arabicPeriod"/>
            </a:pPr>
            <a:r>
              <a:rPr lang="en-US" sz="4368"/>
              <a:t>Add another call to DoOneTake to BeginPlay.</a:t>
            </a:r>
            <a:endParaRPr sz="436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6419"/>
          </a:p>
        </p:txBody>
      </p:sp>
      <p:pic>
        <p:nvPicPr>
          <p:cNvPr id="435" name="Google Shape;435;gc5a0624c5b_1_31"/>
          <p:cNvPicPr preferRelativeResize="0"/>
          <p:nvPr/>
        </p:nvPicPr>
        <p:blipFill rotWithShape="1">
          <a:blip r:embed="rId3">
            <a:alphaModFix/>
          </a:blip>
          <a:srcRect l="21753" t="22030" r="17922" b="16484"/>
          <a:stretch/>
        </p:blipFill>
        <p:spPr>
          <a:xfrm>
            <a:off x="0" y="4381225"/>
            <a:ext cx="11031974" cy="613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c5a0624c5b_1_31"/>
          <p:cNvPicPr preferRelativeResize="0"/>
          <p:nvPr/>
        </p:nvPicPr>
        <p:blipFill rotWithShape="1">
          <a:blip r:embed="rId4">
            <a:alphaModFix/>
          </a:blip>
          <a:srcRect l="11310" t="28011" r="18434" b="28295"/>
          <a:stretch/>
        </p:blipFill>
        <p:spPr>
          <a:xfrm>
            <a:off x="11536350" y="6157375"/>
            <a:ext cx="12847651" cy="43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>
            <a:spLocks noGrp="1"/>
          </p:cNvSpPr>
          <p:nvPr>
            <p:ph type="body" idx="1"/>
          </p:nvPr>
        </p:nvSpPr>
        <p:spPr>
          <a:xfrm>
            <a:off x="1593669" y="4183930"/>
            <a:ext cx="7289074" cy="913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/>
              <a:t>OBJECT, ACTOR, AND ACTOR COMPONENT CLASSES</a:t>
            </a:r>
            <a:endParaRPr/>
          </a:p>
        </p:txBody>
      </p:sp>
      <p:sp>
        <p:nvSpPr>
          <p:cNvPr id="192" name="Google Shape;192;p5"/>
          <p:cNvSpPr/>
          <p:nvPr/>
        </p:nvSpPr>
        <p:spPr>
          <a:xfrm>
            <a:off x="10093154" y="4183930"/>
            <a:ext cx="13550617" cy="773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creating a new Blueprint class, you must define the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parent class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All variables and actions of the parent class will be part of the new class, which is known as a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child class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subclass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This concept is called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inheritance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Below are some parent classes: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The base class for objects in Unreal Engine. All other classes are subclasses of the Object class.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The base class used for objects that can be placed or spawned into a Level.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 Component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The base class for components that define reusable behavior that can be added to Actors.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Therefore, every Actor is an Object, but not all Objects are Actors. For example, an Actor Component is an Object, but it is not an Actor.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3999" cy="13747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/>
          <p:nvPr/>
        </p:nvSpPr>
        <p:spPr>
          <a:xfrm>
            <a:off x="1512408" y="5639"/>
            <a:ext cx="7603005" cy="13704723"/>
          </a:xfrm>
          <a:prstGeom prst="rect">
            <a:avLst/>
          </a:prstGeom>
          <a:solidFill>
            <a:srgbClr val="FFD966">
              <a:alpha val="800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1997506" y="4006536"/>
            <a:ext cx="72328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INSTANCES OF A CLASS</a:t>
            </a:r>
            <a:endParaRPr sz="5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2107143" y="5943600"/>
            <a:ext cx="7008270" cy="441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Instance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is a term used to reference an object of a class.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example can be seen in the image on the right. Assuming there is a class called “</a:t>
            </a: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Blueprint_Chair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that represents a chair, the image shows that four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instances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Blueprint_Chair</a:t>
            </a: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 have been added to the Level.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p6"/>
          <p:cNvPicPr preferRelativeResize="0"/>
          <p:nvPr/>
        </p:nvPicPr>
        <p:blipFill rotWithShape="1">
          <a:blip r:embed="rId4">
            <a:alphaModFix/>
          </a:blip>
          <a:srcRect l="16436" t="8536" r="16029" b="30822"/>
          <a:stretch/>
        </p:blipFill>
        <p:spPr>
          <a:xfrm>
            <a:off x="4381064" y="376957"/>
            <a:ext cx="2626729" cy="2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4000"/>
              <a:t>CREATING BLUEPRINT CLASSES: THE CONTENT BROWSER</a:t>
            </a:r>
            <a:endParaRPr sz="4000"/>
          </a:p>
        </p:txBody>
      </p:sp>
      <p:pic>
        <p:nvPicPr>
          <p:cNvPr id="207" name="Google Shape;207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000573" y="314344"/>
            <a:ext cx="6623701" cy="1308731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To create a new Blueprint class in the </a:t>
            </a:r>
            <a:r>
              <a:rPr lang="en-US" sz="2800" b="1"/>
              <a:t>Content Browser</a:t>
            </a:r>
            <a:r>
              <a:rPr lang="en-US" sz="2800"/>
              <a:t>, click the green </a:t>
            </a:r>
            <a:r>
              <a:rPr lang="en-US" sz="2800" b="1"/>
              <a:t>Add New</a:t>
            </a:r>
            <a:r>
              <a:rPr lang="en-US" sz="2800"/>
              <a:t> button and select “</a:t>
            </a:r>
            <a:r>
              <a:rPr lang="en-US" sz="2800" b="1"/>
              <a:t>Blueprint Class</a:t>
            </a:r>
            <a:r>
              <a:rPr lang="en-US" sz="2800"/>
              <a:t>”.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4000"/>
              <a:t>CREATING BLUEPRINT CLASSES: PICK PARENT CLASS WINDOW</a:t>
            </a:r>
            <a:endParaRPr sz="4000"/>
          </a:p>
        </p:txBody>
      </p:sp>
      <p:sp>
        <p:nvSpPr>
          <p:cNvPr id="214" name="Google Shape;214;p8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next step is to choose the parent class</a:t>
            </a:r>
            <a:r>
              <a:rPr lang="en-US" sz="2800" b="1"/>
              <a:t> </a:t>
            </a:r>
            <a:r>
              <a:rPr lang="en-US" sz="2800"/>
              <a:t>of the new Blueprint.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image on the right shows the most commonly used classes listed in the </a:t>
            </a:r>
            <a:r>
              <a:rPr lang="en-US" sz="2800" b="1"/>
              <a:t>Pick Parent Class</a:t>
            </a:r>
            <a:r>
              <a:rPr lang="en-US" sz="2800"/>
              <a:t> window. Other parent classes can be found by expanding the </a:t>
            </a:r>
            <a:r>
              <a:rPr lang="en-US" sz="2800" b="1"/>
              <a:t>All Classes</a:t>
            </a:r>
            <a:r>
              <a:rPr lang="en-US" sz="2800"/>
              <a:t> option.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pic>
        <p:nvPicPr>
          <p:cNvPr id="215" name="Google Shape;21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42470" y="1904999"/>
            <a:ext cx="12241530" cy="990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4000"/>
              <a:t>CREATING BLUEPRINT CLASSES: ACTORS IN THE LEVEL</a:t>
            </a:r>
            <a:endParaRPr sz="4000"/>
          </a:p>
        </p:txBody>
      </p:sp>
      <p:pic>
        <p:nvPicPr>
          <p:cNvPr id="221" name="Google Shape;221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46280" y="3022768"/>
            <a:ext cx="12237720" cy="767046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It is possible to create Blueprint classes based on Actors that have been placed in the Level.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To do this, select the Actor in the Level and click the blue </a:t>
            </a:r>
            <a:r>
              <a:rPr lang="en-US" sz="2800" b="1"/>
              <a:t>Blueprint/Add Script</a:t>
            </a:r>
            <a:r>
              <a:rPr lang="en-US" sz="2800"/>
              <a:t> button in the </a:t>
            </a:r>
            <a:r>
              <a:rPr lang="en-US" sz="2800" b="1"/>
              <a:t>Level Editor</a:t>
            </a:r>
            <a:r>
              <a:rPr lang="en-US" sz="2800"/>
              <a:t>’s </a:t>
            </a:r>
            <a:r>
              <a:rPr lang="en-US" sz="2800" b="1"/>
              <a:t>Details</a:t>
            </a:r>
            <a:r>
              <a:rPr lang="en-US" sz="2800"/>
              <a:t> panel.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class of the Actor will be used as the parent class of the new Blueprint.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picThem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BFA27738593149980C7FEC53E75F35" ma:contentTypeVersion="0" ma:contentTypeDescription="Create a new document." ma:contentTypeScope="" ma:versionID="9cd27c0a060973c41e016f50358b60f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E07A1C-7FF5-435F-8F7F-BAF8663B1DAB}"/>
</file>

<file path=customXml/itemProps2.xml><?xml version="1.0" encoding="utf-8"?>
<ds:datastoreItem xmlns:ds="http://schemas.openxmlformats.org/officeDocument/2006/customXml" ds:itemID="{59D10D82-15F7-4FD8-8FF2-6D5CFCE5BED4}"/>
</file>

<file path=customXml/itemProps3.xml><?xml version="1.0" encoding="utf-8"?>
<ds:datastoreItem xmlns:ds="http://schemas.openxmlformats.org/officeDocument/2006/customXml" ds:itemID="{733AD4FC-0866-4F59-BB17-2B7D8A3AE966}"/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1970</Words>
  <Application>Microsoft Office PowerPoint</Application>
  <PresentationFormat>Özel</PresentationFormat>
  <Paragraphs>177</Paragraphs>
  <Slides>40</Slides>
  <Notes>40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5" baseType="lpstr">
      <vt:lpstr>Arial</vt:lpstr>
      <vt:lpstr>Gill Sans</vt:lpstr>
      <vt:lpstr>Calibri</vt:lpstr>
      <vt:lpstr>Helvetica Neue</vt:lpstr>
      <vt:lpstr>EpicTheme</vt:lpstr>
      <vt:lpstr>PowerPoint Sunusu</vt:lpstr>
      <vt:lpstr>LECTURE GOALS AND OUTCOMES </vt:lpstr>
      <vt:lpstr>WHAT IS BLUEPRINT?</vt:lpstr>
      <vt:lpstr>PowerPoint Sunusu</vt:lpstr>
      <vt:lpstr>PowerPoint Sunusu</vt:lpstr>
      <vt:lpstr>PowerPoint Sunusu</vt:lpstr>
      <vt:lpstr>CREATING BLUEPRINT CLASSES: THE CONTENT BROWSER</vt:lpstr>
      <vt:lpstr>CREATING BLUEPRINT CLASSES: PICK PARENT CLASS WINDOW</vt:lpstr>
      <vt:lpstr>CREATING BLUEPRINT CLASSES: ACTORS IN THE LEVEL</vt:lpstr>
      <vt:lpstr>BLUEPRINT EDITOR INTERFACE</vt:lpstr>
      <vt:lpstr>PowerPoint Sunusu</vt:lpstr>
      <vt:lpstr>BLUEPRINT EDITOR: TOOLBAR</vt:lpstr>
      <vt:lpstr>BLUEPRINT EDITOR: COMPONENTS PANEL</vt:lpstr>
      <vt:lpstr>BLUEPRINT EDITOR:  MY BLUEPRINT PANEL</vt:lpstr>
      <vt:lpstr>BLUEPRINT EDITOR: DETAILS PANEL</vt:lpstr>
      <vt:lpstr>BLUEPRINT EDITOR: VIEWPORT</vt:lpstr>
      <vt:lpstr>BLUEPRINT EDITOR:  EVENT GRAPH</vt:lpstr>
      <vt:lpstr>PLACING NODES</vt:lpstr>
      <vt:lpstr>PLACING NODES:  CONTEXT MENU</vt:lpstr>
      <vt:lpstr>PLACING NODES:  PALETTE PANEL</vt:lpstr>
      <vt:lpstr>PLACING NODES:  SEARCH BARS</vt:lpstr>
      <vt:lpstr>PLACING NODES:  CONTEXT SENSITIVE</vt:lpstr>
      <vt:lpstr>NODES, PINS, AND WIRES</vt:lpstr>
      <vt:lpstr>BLUEPRINT GRAPH EXECUTION</vt:lpstr>
      <vt:lpstr>EXECUTION PATHS</vt:lpstr>
      <vt:lpstr>DATA WIRES</vt:lpstr>
      <vt:lpstr>PowerPoint Sunusu</vt:lpstr>
      <vt:lpstr>LABWORK – PHASE 1</vt:lpstr>
      <vt:lpstr>Open the Level Blueprint.</vt:lpstr>
      <vt:lpstr>Right click and get these nodes by typing their names...Beginplay, Delay, Teleport, PrintString, GetPlayerPawn, MakeVector, Random Float in Range</vt:lpstr>
      <vt:lpstr>Count-down from 2 - 1... Note for better looking blueprints: Double click on wires and add «reroute nodes» . This way you can shape the way wires go.</vt:lpstr>
      <vt:lpstr>Continued… The actual teleportation! Figure out the correct coordinates!</vt:lpstr>
      <vt:lpstr>Hit “Compile” and “Play” in the editor.</vt:lpstr>
      <vt:lpstr>Question</vt:lpstr>
      <vt:lpstr>LABWORK – PHASE 2</vt:lpstr>
      <vt:lpstr>Create an Integer variable and name it to TakeNumber. Compile the blue print and set the default value for “TakeNumber” to 1 on the Details panel.</vt:lpstr>
      <vt:lpstr>Connect the integer variable to append node and let the integer-string conversion occurs.</vt:lpstr>
      <vt:lpstr>Use IncrementInteger Node (++) Use a branch with to check the condition TakeNumber becomes larger than 3. If so stop doing anything! If false go back to takenumber printstring using a “reroute” node ;) This way it becomes much more readable! </vt:lpstr>
      <vt:lpstr>Question</vt:lpstr>
      <vt:lpstr>Right Click =&gt; Add Custom Event… Type DoOneTake as the event name. Replace BeginPlay with Event start node of DoOneTake (red one) Remove the returning execution wire and add a call for DoOneTake by using the right click context menu. Yeah, it is now added to there! Add another call to DoOneTake to BeginPlay.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SESSIONS</dc:title>
  <dc:creator>Marcos Romero</dc:creator>
  <cp:lastModifiedBy>Galip KARTOGLU</cp:lastModifiedBy>
  <cp:revision>4</cp:revision>
  <dcterms:modified xsi:type="dcterms:W3CDTF">2022-02-24T12:00:39Z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0x010100CFBFA27738593149980C7FEC53E75F35</vt:lpwstr>
  </property>
</Properties>
</file>